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7" r:id="rId4"/>
    <p:sldId id="261" r:id="rId5"/>
    <p:sldId id="262" r:id="rId6"/>
    <p:sldId id="263" r:id="rId7"/>
    <p:sldId id="258" r:id="rId8"/>
    <p:sldId id="25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808F6-944F-4AA1-A387-712A0B0C045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BD75D-8747-4636-A8C1-3B12E2CA0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1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865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7303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2379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555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9fa940987_3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9fa940987_3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6422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a9469d1f4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a9469d1f40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9914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a9fa940987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a9fa940987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3324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7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0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7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7066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6491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5291233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5291033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291133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/>
          <p:nvPr/>
        </p:nvSpPr>
        <p:spPr>
          <a:xfrm rot="10800000" flipH="1">
            <a:off x="1922567" y="34288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10800000" flipH="1">
            <a:off x="3544167" y="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0232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Font typeface="Barlow"/>
              <a:buChar char="●"/>
              <a:defRPr sz="1600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Font typeface="Barlow"/>
              <a:buChar char="○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Font typeface="Barlow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Font typeface="Barlow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1826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950967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5283200" y="3162233"/>
            <a:ext cx="3982800" cy="1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"/>
              <a:defRPr sz="1867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●"/>
              <a:defRPr sz="1600"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000043"/>
              </a:buClr>
              <a:buSzPts val="1400"/>
              <a:buFont typeface="Quicksand Medium"/>
              <a:buChar char="○"/>
              <a:defRPr sz="1600"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000043"/>
              </a:buClr>
              <a:buSzPts val="1400"/>
              <a:buFont typeface="Quicksand Medium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/>
          </p:nvPr>
        </p:nvSpPr>
        <p:spPr>
          <a:xfrm>
            <a:off x="950967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ubTitle" idx="4"/>
          </p:nvPr>
        </p:nvSpPr>
        <p:spPr>
          <a:xfrm>
            <a:off x="5283200" y="2567733"/>
            <a:ext cx="3982800" cy="6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/>
          <p:nvPr/>
        </p:nvSpPr>
        <p:spPr>
          <a:xfrm>
            <a:off x="10027600" y="2734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8406000" y="0"/>
            <a:ext cx="1621600" cy="273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0581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/>
          <p:nvPr/>
        </p:nvSpPr>
        <p:spPr>
          <a:xfrm rot="5400000">
            <a:off x="8937800" y="36039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52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542033" y="1787200"/>
            <a:ext cx="56428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542033" y="2794800"/>
            <a:ext cx="5642800" cy="26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67">
                <a:solidFill>
                  <a:schemeClr val="accent2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7"/>
          <p:cNvSpPr/>
          <p:nvPr/>
        </p:nvSpPr>
        <p:spPr>
          <a:xfrm>
            <a:off x="10601767" y="34290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934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950967" y="1560000"/>
            <a:ext cx="7377600" cy="37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9866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" name="Google Shape;40;p8"/>
          <p:cNvSpPr/>
          <p:nvPr/>
        </p:nvSpPr>
        <p:spPr>
          <a:xfrm>
            <a:off x="8976167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" name="Google Shape;41;p8"/>
          <p:cNvSpPr/>
          <p:nvPr/>
        </p:nvSpPr>
        <p:spPr>
          <a:xfrm>
            <a:off x="10601767" y="3429000"/>
            <a:ext cx="1621600" cy="179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2939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951167" y="2969400"/>
            <a:ext cx="5950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267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ubTitle" idx="1"/>
          </p:nvPr>
        </p:nvSpPr>
        <p:spPr>
          <a:xfrm>
            <a:off x="950967" y="4060500"/>
            <a:ext cx="5950000" cy="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 idx="2" hasCustomPrompt="1"/>
          </p:nvPr>
        </p:nvSpPr>
        <p:spPr>
          <a:xfrm>
            <a:off x="951067" y="1683100"/>
            <a:ext cx="5950000" cy="15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6" name="Google Shape;46;p9"/>
          <p:cNvSpPr/>
          <p:nvPr/>
        </p:nvSpPr>
        <p:spPr>
          <a:xfrm>
            <a:off x="7027200" y="1306000"/>
            <a:ext cx="1621600" cy="212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9"/>
          <p:cNvSpPr/>
          <p:nvPr/>
        </p:nvSpPr>
        <p:spPr>
          <a:xfrm>
            <a:off x="8648800" y="3429200"/>
            <a:ext cx="1621600" cy="34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928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820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950967" y="725433"/>
            <a:ext cx="5686400" cy="20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5067" b="1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7172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 hasCustomPrompt="1"/>
          </p:nvPr>
        </p:nvSpPr>
        <p:spPr>
          <a:xfrm>
            <a:off x="950967" y="1882867"/>
            <a:ext cx="10290000" cy="221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266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951200" y="4092833"/>
            <a:ext cx="10290000" cy="8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67">
                <a:solidFill>
                  <a:schemeClr val="dk1"/>
                </a:solidFill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11"/>
          <p:cNvSpPr/>
          <p:nvPr/>
        </p:nvSpPr>
        <p:spPr>
          <a:xfrm rot="10800000" flipH="1"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55306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459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3578600" y="4364700"/>
            <a:ext cx="767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 flipH="1">
            <a:off x="3578667" y="1662967"/>
            <a:ext cx="7676400" cy="24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None/>
              <a:defRPr sz="3733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/>
          <p:nvPr/>
        </p:nvSpPr>
        <p:spPr>
          <a:xfrm rot="10800000" flipH="1">
            <a:off x="1621600" y="3429000"/>
            <a:ext cx="1621600" cy="3428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 rot="10800000" flipH="1">
            <a:off x="0" y="1415767"/>
            <a:ext cx="1621600" cy="201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469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ctrTitle" idx="2"/>
          </p:nvPr>
        </p:nvSpPr>
        <p:spPr>
          <a:xfrm>
            <a:off x="3080467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3" hasCustomPrompt="1"/>
          </p:nvPr>
        </p:nvSpPr>
        <p:spPr>
          <a:xfrm>
            <a:off x="957067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subTitle" idx="1"/>
          </p:nvPr>
        </p:nvSpPr>
        <p:spPr>
          <a:xfrm>
            <a:off x="3080467" y="2478500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ctrTitle" idx="4"/>
          </p:nvPr>
        </p:nvSpPr>
        <p:spPr>
          <a:xfrm>
            <a:off x="8310733" y="1929084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5" hasCustomPrompt="1"/>
          </p:nvPr>
        </p:nvSpPr>
        <p:spPr>
          <a:xfrm>
            <a:off x="6248533" y="2028033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subTitle" idx="6"/>
          </p:nvPr>
        </p:nvSpPr>
        <p:spPr>
          <a:xfrm>
            <a:off x="8367733" y="2478504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ctrTitle" idx="7"/>
          </p:nvPr>
        </p:nvSpPr>
        <p:spPr>
          <a:xfrm>
            <a:off x="3080467" y="3825036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8" hasCustomPrompt="1"/>
          </p:nvPr>
        </p:nvSpPr>
        <p:spPr>
          <a:xfrm>
            <a:off x="957067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subTitle" idx="9"/>
          </p:nvPr>
        </p:nvSpPr>
        <p:spPr>
          <a:xfrm>
            <a:off x="3080467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ctrTitle" idx="13"/>
          </p:nvPr>
        </p:nvSpPr>
        <p:spPr>
          <a:xfrm>
            <a:off x="8367533" y="3825033"/>
            <a:ext cx="2867200" cy="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400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Montserrat"/>
              <a:buNone/>
              <a:defRPr sz="2667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4" hasCustomPrompt="1"/>
          </p:nvPr>
        </p:nvSpPr>
        <p:spPr>
          <a:xfrm>
            <a:off x="6248533" y="3947267"/>
            <a:ext cx="1991200" cy="1255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None/>
              <a:defRPr sz="9333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0"/>
              <a:buFont typeface="Fira Sans Extra Condensed Medium"/>
              <a:buNone/>
              <a:defRPr sz="10666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5"/>
          </p:nvPr>
        </p:nvSpPr>
        <p:spPr>
          <a:xfrm>
            <a:off x="8367733" y="4397767"/>
            <a:ext cx="2867200" cy="10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None/>
              <a:defRPr sz="1867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058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ubTitle" idx="1"/>
          </p:nvPr>
        </p:nvSpPr>
        <p:spPr>
          <a:xfrm>
            <a:off x="19389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2"/>
          </p:nvPr>
        </p:nvSpPr>
        <p:spPr>
          <a:xfrm>
            <a:off x="19389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3"/>
          </p:nvPr>
        </p:nvSpPr>
        <p:spPr>
          <a:xfrm>
            <a:off x="7237167" y="4521733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ubTitle" idx="4"/>
          </p:nvPr>
        </p:nvSpPr>
        <p:spPr>
          <a:xfrm>
            <a:off x="7237167" y="5022333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 rot="5400000">
            <a:off x="-2841800" y="2733333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122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1465067" y="50336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2"/>
          </p:nvPr>
        </p:nvSpPr>
        <p:spPr>
          <a:xfrm>
            <a:off x="1465067" y="40684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3"/>
          </p:nvPr>
        </p:nvSpPr>
        <p:spPr>
          <a:xfrm>
            <a:off x="1465067" y="3087400"/>
            <a:ext cx="37508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4"/>
          </p:nvPr>
        </p:nvSpPr>
        <p:spPr>
          <a:xfrm>
            <a:off x="1465067" y="2122200"/>
            <a:ext cx="37508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/>
          <p:nvPr/>
        </p:nvSpPr>
        <p:spPr>
          <a:xfrm rot="10800000" flipH="1">
            <a:off x="7221600" y="1346800"/>
            <a:ext cx="1621600" cy="208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16"/>
          <p:cNvSpPr/>
          <p:nvPr/>
        </p:nvSpPr>
        <p:spPr>
          <a:xfrm rot="10800000" flipH="1">
            <a:off x="8843200" y="3428800"/>
            <a:ext cx="1621600" cy="34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7823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ubTitle" idx="1"/>
          </p:nvPr>
        </p:nvSpPr>
        <p:spPr>
          <a:xfrm>
            <a:off x="10508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2"/>
          </p:nvPr>
        </p:nvSpPr>
        <p:spPr>
          <a:xfrm>
            <a:off x="10508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subTitle" idx="3"/>
          </p:nvPr>
        </p:nvSpPr>
        <p:spPr>
          <a:xfrm>
            <a:off x="45882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subTitle" idx="4"/>
          </p:nvPr>
        </p:nvSpPr>
        <p:spPr>
          <a:xfrm>
            <a:off x="45882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ubTitle" idx="5"/>
          </p:nvPr>
        </p:nvSpPr>
        <p:spPr>
          <a:xfrm>
            <a:off x="8125600" y="31872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ubTitle" idx="6"/>
          </p:nvPr>
        </p:nvSpPr>
        <p:spPr>
          <a:xfrm>
            <a:off x="8125600" y="36878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7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1" name="Google Shape;101;p17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42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ubTitle" idx="1"/>
          </p:nvPr>
        </p:nvSpPr>
        <p:spPr>
          <a:xfrm>
            <a:off x="2504367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subTitle" idx="2"/>
          </p:nvPr>
        </p:nvSpPr>
        <p:spPr>
          <a:xfrm>
            <a:off x="2504367" y="2325793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ubTitle" idx="3"/>
          </p:nvPr>
        </p:nvSpPr>
        <p:spPr>
          <a:xfrm>
            <a:off x="7135329" y="1668900"/>
            <a:ext cx="37168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subTitle" idx="4"/>
          </p:nvPr>
        </p:nvSpPr>
        <p:spPr>
          <a:xfrm>
            <a:off x="7135324" y="2325709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5"/>
          </p:nvPr>
        </p:nvSpPr>
        <p:spPr>
          <a:xfrm>
            <a:off x="2504367" y="3864197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subTitle" idx="6"/>
          </p:nvPr>
        </p:nvSpPr>
        <p:spPr>
          <a:xfrm>
            <a:off x="2504367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7"/>
          </p:nvPr>
        </p:nvSpPr>
        <p:spPr>
          <a:xfrm>
            <a:off x="7135233" y="3864208"/>
            <a:ext cx="37168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l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subTitle" idx="8"/>
          </p:nvPr>
        </p:nvSpPr>
        <p:spPr>
          <a:xfrm>
            <a:off x="7135233" y="4521005"/>
            <a:ext cx="37168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9"/>
          </p:nvPr>
        </p:nvSpPr>
        <p:spPr>
          <a:xfrm rot="-5400803">
            <a:off x="812012" y="2372624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ubTitle" idx="13"/>
          </p:nvPr>
        </p:nvSpPr>
        <p:spPr>
          <a:xfrm rot="-5400000">
            <a:off x="812100" y="4563200"/>
            <a:ext cx="1712400" cy="6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 b="1"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35751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subTitle" idx="1"/>
          </p:nvPr>
        </p:nvSpPr>
        <p:spPr>
          <a:xfrm>
            <a:off x="7935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subTitle" idx="2"/>
          </p:nvPr>
        </p:nvSpPr>
        <p:spPr>
          <a:xfrm>
            <a:off x="7935115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3"/>
          </p:nvPr>
        </p:nvSpPr>
        <p:spPr>
          <a:xfrm>
            <a:off x="7935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subTitle" idx="4"/>
          </p:nvPr>
        </p:nvSpPr>
        <p:spPr>
          <a:xfrm>
            <a:off x="7935035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ubTitle" idx="5"/>
          </p:nvPr>
        </p:nvSpPr>
        <p:spPr>
          <a:xfrm>
            <a:off x="4208120" y="2094467"/>
            <a:ext cx="3306000" cy="5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subTitle" idx="6"/>
          </p:nvPr>
        </p:nvSpPr>
        <p:spPr>
          <a:xfrm>
            <a:off x="4208048" y="2589300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7"/>
          </p:nvPr>
        </p:nvSpPr>
        <p:spPr>
          <a:xfrm>
            <a:off x="4208035" y="4086568"/>
            <a:ext cx="3306000" cy="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subTitle" idx="8"/>
          </p:nvPr>
        </p:nvSpPr>
        <p:spPr>
          <a:xfrm>
            <a:off x="4207968" y="4581399"/>
            <a:ext cx="3306000" cy="11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/>
          <p:nvPr/>
        </p:nvSpPr>
        <p:spPr>
          <a:xfrm rot="10800000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9"/>
          <p:cNvSpPr/>
          <p:nvPr/>
        </p:nvSpPr>
        <p:spPr>
          <a:xfrm rot="10800000">
            <a:off x="1621600" y="1415767"/>
            <a:ext cx="1621600" cy="201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53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370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 column text 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5313300" y="1994400"/>
            <a:ext cx="5407200" cy="9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subTitle" idx="1"/>
          </p:nvPr>
        </p:nvSpPr>
        <p:spPr>
          <a:xfrm>
            <a:off x="5325833" y="2856800"/>
            <a:ext cx="5407200" cy="20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/>
          <p:nvPr/>
        </p:nvSpPr>
        <p:spPr>
          <a:xfrm rot="10800000" flipH="1">
            <a:off x="0" y="34291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0" name="Google Shape;130;p20"/>
          <p:cNvSpPr/>
          <p:nvPr/>
        </p:nvSpPr>
        <p:spPr>
          <a:xfrm rot="10800000" flipH="1">
            <a:off x="1625600" y="1662900"/>
            <a:ext cx="1621600" cy="1766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504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4973433" y="2175600"/>
            <a:ext cx="6267600" cy="1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4973433" y="3635600"/>
            <a:ext cx="6267600" cy="11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/>
          <p:nvPr/>
        </p:nvSpPr>
        <p:spPr>
          <a:xfrm rot="10800000" flipH="1">
            <a:off x="2814567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5" name="Google Shape;135;p21"/>
          <p:cNvSpPr/>
          <p:nvPr/>
        </p:nvSpPr>
        <p:spPr>
          <a:xfrm rot="10800000" flipH="1">
            <a:off x="0" y="34290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4379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55728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12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0" name="Google Shape;140;p23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" name="Google Shape;141;p23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9646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9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subTitle" idx="1"/>
          </p:nvPr>
        </p:nvSpPr>
        <p:spPr>
          <a:xfrm>
            <a:off x="957067" y="1674367"/>
            <a:ext cx="6175600" cy="4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dk1"/>
                </a:solidFill>
              </a:defRPr>
            </a:lvl1pPr>
            <a:lvl2pPr lvl="1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5852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title" hasCustomPrompt="1"/>
          </p:nvPr>
        </p:nvSpPr>
        <p:spPr>
          <a:xfrm>
            <a:off x="1001300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48" name="Google Shape;148;p25"/>
          <p:cNvSpPr txBox="1">
            <a:spLocks noGrp="1"/>
          </p:cNvSpPr>
          <p:nvPr>
            <p:ph type="subTitle" idx="1"/>
          </p:nvPr>
        </p:nvSpPr>
        <p:spPr>
          <a:xfrm>
            <a:off x="1001300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title" idx="2" hasCustomPrompt="1"/>
          </p:nvPr>
        </p:nvSpPr>
        <p:spPr>
          <a:xfrm>
            <a:off x="4678116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0" name="Google Shape;150;p25"/>
          <p:cNvSpPr txBox="1">
            <a:spLocks noGrp="1"/>
          </p:cNvSpPr>
          <p:nvPr>
            <p:ph type="subTitle" idx="3"/>
          </p:nvPr>
        </p:nvSpPr>
        <p:spPr>
          <a:xfrm>
            <a:off x="4678116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25"/>
          <p:cNvSpPr txBox="1">
            <a:spLocks noGrp="1"/>
          </p:cNvSpPr>
          <p:nvPr>
            <p:ph type="title" idx="4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52" name="Google Shape;152;p25"/>
          <p:cNvSpPr txBox="1">
            <a:spLocks noGrp="1"/>
          </p:cNvSpPr>
          <p:nvPr>
            <p:ph type="title" idx="5" hasCustomPrompt="1"/>
          </p:nvPr>
        </p:nvSpPr>
        <p:spPr>
          <a:xfrm>
            <a:off x="8288133" y="37588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53" name="Google Shape;153;p25"/>
          <p:cNvSpPr txBox="1">
            <a:spLocks noGrp="1"/>
          </p:cNvSpPr>
          <p:nvPr>
            <p:ph type="subTitle" idx="6"/>
          </p:nvPr>
        </p:nvSpPr>
        <p:spPr>
          <a:xfrm>
            <a:off x="8288133" y="4520067"/>
            <a:ext cx="2885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67">
                <a:solidFill>
                  <a:schemeClr val="dk1"/>
                </a:solidFill>
              </a:defRPr>
            </a:lvl1pPr>
            <a:lvl2pPr lvl="1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2pPr>
            <a:lvl3pPr lvl="2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3pPr>
            <a:lvl4pPr lvl="3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4pPr>
            <a:lvl5pPr lvl="4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5pPr>
            <a:lvl6pPr lvl="5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6pPr>
            <a:lvl7pPr lvl="6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7pPr>
            <a:lvl8pPr lvl="7" algn="r" rtl="0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8pPr>
            <a:lvl9pPr lvl="8" algn="r" rtl="0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2000"/>
              <a:buNone/>
              <a:defRPr sz="26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25"/>
          <p:cNvSpPr/>
          <p:nvPr/>
        </p:nvSpPr>
        <p:spPr>
          <a:xfrm flipH="1">
            <a:off x="67" y="6445700"/>
            <a:ext cx="6096000" cy="41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5" name="Google Shape;155;p25"/>
          <p:cNvSpPr/>
          <p:nvPr/>
        </p:nvSpPr>
        <p:spPr>
          <a:xfrm flipH="1">
            <a:off x="6096000" y="6445700"/>
            <a:ext cx="6096000" cy="41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72656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subTitle" idx="1"/>
          </p:nvPr>
        </p:nvSpPr>
        <p:spPr>
          <a:xfrm>
            <a:off x="9492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subTitle" idx="2"/>
          </p:nvPr>
        </p:nvSpPr>
        <p:spPr>
          <a:xfrm>
            <a:off x="9492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subTitle" idx="3"/>
          </p:nvPr>
        </p:nvSpPr>
        <p:spPr>
          <a:xfrm>
            <a:off x="39786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subTitle" idx="4"/>
          </p:nvPr>
        </p:nvSpPr>
        <p:spPr>
          <a:xfrm>
            <a:off x="39786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subTitle" idx="5"/>
          </p:nvPr>
        </p:nvSpPr>
        <p:spPr>
          <a:xfrm>
            <a:off x="7008000" y="1968000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subTitle" idx="6"/>
          </p:nvPr>
        </p:nvSpPr>
        <p:spPr>
          <a:xfrm>
            <a:off x="7008000" y="2468600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7"/>
          </p:nvPr>
        </p:nvSpPr>
        <p:spPr>
          <a:xfrm>
            <a:off x="9492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subTitle" idx="8"/>
          </p:nvPr>
        </p:nvSpPr>
        <p:spPr>
          <a:xfrm>
            <a:off x="9492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subTitle" idx="9"/>
          </p:nvPr>
        </p:nvSpPr>
        <p:spPr>
          <a:xfrm>
            <a:off x="39786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ubTitle" idx="13"/>
          </p:nvPr>
        </p:nvSpPr>
        <p:spPr>
          <a:xfrm>
            <a:off x="39786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subTitle" idx="14"/>
          </p:nvPr>
        </p:nvSpPr>
        <p:spPr>
          <a:xfrm>
            <a:off x="7008000" y="3936267"/>
            <a:ext cx="30156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subTitle" idx="15"/>
          </p:nvPr>
        </p:nvSpPr>
        <p:spPr>
          <a:xfrm>
            <a:off x="7008000" y="4436867"/>
            <a:ext cx="3015600" cy="9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title"/>
          </p:nvPr>
        </p:nvSpPr>
        <p:spPr>
          <a:xfrm>
            <a:off x="957067" y="510900"/>
            <a:ext cx="10277600" cy="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Montserrat"/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0" name="Google Shape;170;p26"/>
          <p:cNvSpPr/>
          <p:nvPr/>
        </p:nvSpPr>
        <p:spPr>
          <a:xfrm>
            <a:off x="10570400" y="342880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9853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9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27"/>
          <p:cNvSpPr txBox="1"/>
          <p:nvPr/>
        </p:nvSpPr>
        <p:spPr>
          <a:xfrm>
            <a:off x="950967" y="4647567"/>
            <a:ext cx="5274800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spcBef>
                <a:spcPts val="400"/>
              </a:spcBef>
              <a:buClr>
                <a:srgbClr val="000000"/>
              </a:buClr>
              <a:buFont typeface="Arial"/>
              <a:buNone/>
            </a:pP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467" b="1" kern="0">
                <a:solidFill>
                  <a:srgbClr val="000000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467" b="1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8948800" y="3428800"/>
            <a:ext cx="1621600" cy="342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10570400" y="0"/>
            <a:ext cx="1621600" cy="342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647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94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4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2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CC9A8-7F7F-4604-B70A-DDD77A62BF8A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443D-D713-40B1-A83A-B9DD24B7B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5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28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72848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PfT4l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ctrTitle"/>
          </p:nvPr>
        </p:nvSpPr>
        <p:spPr>
          <a:xfrm>
            <a:off x="2191811" y="1562967"/>
            <a:ext cx="9027600" cy="273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Практическая работа № </a:t>
            </a:r>
            <a:r>
              <a:rPr lang="en-US" dirty="0" smtClean="0">
                <a:solidFill>
                  <a:schemeClr val="accent1"/>
                </a:solidFill>
              </a:rPr>
              <a:t>11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6" name="Google Shape;186;p30"/>
          <p:cNvSpPr txBox="1">
            <a:spLocks noGrp="1"/>
          </p:cNvSpPr>
          <p:nvPr>
            <p:ph type="subTitle" idx="1"/>
          </p:nvPr>
        </p:nvSpPr>
        <p:spPr>
          <a:xfrm>
            <a:off x="2191803" y="4349033"/>
            <a:ext cx="9027600" cy="742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ru-RU" i="1" dirty="0" smtClean="0"/>
              <a:t>Применение </a:t>
            </a:r>
            <a:r>
              <a:rPr lang="en-US" b="1" i="1" dirty="0" err="1"/>
              <a:t>CarouselView</a:t>
            </a:r>
            <a:r>
              <a:rPr lang="en-US" b="1" i="1" dirty="0"/>
              <a:t> </a:t>
            </a:r>
            <a:endParaRPr i="1" dirty="0"/>
          </a:p>
        </p:txBody>
      </p:sp>
    </p:spTree>
    <p:extLst>
      <p:ext uri="{BB962C8B-B14F-4D97-AF65-F5344CB8AC3E}">
        <p14:creationId xmlns:p14="http://schemas.microsoft.com/office/powerpoint/2010/main" val="21188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 err="1"/>
              <a:t>CarouselView</a:t>
            </a:r>
            <a:r>
              <a:rPr lang="en-US" sz="3600" dirty="0"/>
              <a:t> </a:t>
            </a:r>
            <a:endParaRPr sz="36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950967" y="1087746"/>
            <a:ext cx="102900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000" b="1" dirty="0" smtClean="0">
                <a:solidFill>
                  <a:schemeClr val="dk1"/>
                </a:solidFill>
              </a:rPr>
              <a:t>	</a:t>
            </a:r>
            <a:r>
              <a:rPr lang="ru-RU" sz="2000" b="1" dirty="0" err="1" smtClean="0">
                <a:solidFill>
                  <a:schemeClr val="dk1"/>
                </a:solidFill>
              </a:rPr>
              <a:t>CarouselView</a:t>
            </a:r>
            <a:r>
              <a:rPr lang="ru-RU" sz="2000" dirty="0" smtClean="0">
                <a:solidFill>
                  <a:schemeClr val="dk1"/>
                </a:solidFill>
              </a:rPr>
              <a:t> </a:t>
            </a:r>
            <a:r>
              <a:rPr lang="ru-RU" sz="2000" dirty="0">
                <a:solidFill>
                  <a:schemeClr val="dk1"/>
                </a:solidFill>
              </a:rPr>
              <a:t>— это элемент управления для отображения списка объектов с функцией прокрутки. Он хорошо подходит для создания слайдера изображений, галерей, карточек текстов или контактов. Основные свойства</a:t>
            </a:r>
            <a:r>
              <a:rPr lang="ru-RU" sz="2000" dirty="0" smtClean="0">
                <a:solidFill>
                  <a:schemeClr val="dk1"/>
                </a:solidFill>
              </a:rPr>
              <a:t>:</a:t>
            </a:r>
            <a:endParaRPr lang="ru-RU" sz="2000" dirty="0">
              <a:solidFill>
                <a:schemeClr val="dk1"/>
              </a:solidFill>
            </a:endParaRP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2000" dirty="0" err="1">
                <a:solidFill>
                  <a:schemeClr val="dk1"/>
                </a:solidFill>
              </a:rPr>
              <a:t>ItemsSource</a:t>
            </a:r>
            <a:r>
              <a:rPr lang="ru-RU" sz="2000" dirty="0">
                <a:solidFill>
                  <a:schemeClr val="dk1"/>
                </a:solidFill>
              </a:rPr>
              <a:t>: источник данных (список объектов).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2000" dirty="0" err="1">
                <a:solidFill>
                  <a:schemeClr val="dk1"/>
                </a:solidFill>
              </a:rPr>
              <a:t>ItemTemplate</a:t>
            </a:r>
            <a:r>
              <a:rPr lang="ru-RU" sz="2000" dirty="0">
                <a:solidFill>
                  <a:schemeClr val="dk1"/>
                </a:solidFill>
              </a:rPr>
              <a:t>: шаблон для каждого элемента в карусели.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2000" dirty="0" err="1">
                <a:solidFill>
                  <a:schemeClr val="dk1"/>
                </a:solidFill>
              </a:rPr>
              <a:t>Position</a:t>
            </a:r>
            <a:r>
              <a:rPr lang="ru-RU" sz="2000" dirty="0">
                <a:solidFill>
                  <a:schemeClr val="dk1"/>
                </a:solidFill>
              </a:rPr>
              <a:t>: индекс текущего элемента, отображаемого в карусели.</a:t>
            </a:r>
          </a:p>
          <a:p>
            <a:pPr marL="285750" indent="-285750">
              <a:buClr>
                <a:schemeClr val="dk1"/>
              </a:buClr>
              <a:buSzPts val="1100"/>
            </a:pPr>
            <a:r>
              <a:rPr lang="ru-RU" sz="2000" dirty="0" err="1">
                <a:solidFill>
                  <a:schemeClr val="dk1"/>
                </a:solidFill>
              </a:rPr>
              <a:t>IsSwipeEnabled</a:t>
            </a:r>
            <a:r>
              <a:rPr lang="ru-RU" sz="2000" dirty="0">
                <a:solidFill>
                  <a:schemeClr val="dk1"/>
                </a:solidFill>
              </a:rPr>
              <a:t>: включение/отключение функции прокрутки</a:t>
            </a:r>
            <a:r>
              <a:rPr lang="ru-RU" sz="2000" dirty="0" smtClean="0">
                <a:solidFill>
                  <a:schemeClr val="dk1"/>
                </a:solidFill>
              </a:rPr>
              <a:t>.</a:t>
            </a:r>
            <a:endParaRPr lang="en-US" sz="2000" dirty="0" smtClean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000" dirty="0">
                <a:solidFill>
                  <a:schemeClr val="dk1"/>
                </a:solidFill>
              </a:rPr>
              <a:t>Вы также получаете некоторые специфические для карусели свойства для управления такими вещами, как расстояние, на которое должны «</a:t>
            </a:r>
            <a:r>
              <a:rPr lang="ru-RU" sz="2000" dirty="0" err="1">
                <a:solidFill>
                  <a:schemeClr val="dk1"/>
                </a:solidFill>
              </a:rPr>
              <a:t>peek</a:t>
            </a:r>
            <a:r>
              <a:rPr lang="ru-RU" sz="2000" dirty="0">
                <a:solidFill>
                  <a:schemeClr val="dk1"/>
                </a:solidFill>
              </a:rPr>
              <a:t>» предыдущие и следующие элементы.</a:t>
            </a:r>
            <a:endParaRPr lang="ru-RU" sz="2000" dirty="0">
              <a:solidFill>
                <a:schemeClr val="dk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45" y="4439993"/>
            <a:ext cx="2631818" cy="202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6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600" dirty="0" err="1"/>
              <a:t>CarouselView</a:t>
            </a:r>
            <a:r>
              <a:rPr lang="en-US" sz="3600" dirty="0"/>
              <a:t> </a:t>
            </a:r>
            <a:endParaRPr sz="32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 err="1">
                <a:solidFill>
                  <a:schemeClr val="dk1"/>
                </a:solidFill>
              </a:rPr>
              <a:t>CarouselView</a:t>
            </a:r>
            <a:r>
              <a:rPr lang="ru-RU" sz="2400" dirty="0">
                <a:solidFill>
                  <a:schemeClr val="dk1"/>
                </a:solidFill>
              </a:rPr>
              <a:t> имеет много общего в своей реализации с </a:t>
            </a:r>
            <a:r>
              <a:rPr lang="ru-RU" sz="2400" dirty="0" err="1">
                <a:solidFill>
                  <a:schemeClr val="dk1"/>
                </a:solidFill>
              </a:rPr>
              <a:t>CollectionView</a:t>
            </a:r>
            <a:r>
              <a:rPr lang="ru-RU" sz="2400" dirty="0">
                <a:solidFill>
                  <a:schemeClr val="dk1"/>
                </a:solidFill>
              </a:rPr>
              <a:t>. Однако эти два элемента управления имеют разные сценарии использования. </a:t>
            </a:r>
            <a:r>
              <a:rPr lang="ru-RU" sz="2400" dirty="0" err="1">
                <a:solidFill>
                  <a:schemeClr val="dk1"/>
                </a:solidFill>
              </a:rPr>
              <a:t>CollectionView</a:t>
            </a:r>
            <a:r>
              <a:rPr lang="ru-RU" sz="2400" dirty="0">
                <a:solidFill>
                  <a:schemeClr val="dk1"/>
                </a:solidFill>
              </a:rPr>
              <a:t> обычно используется для представления списков данных любой длины, в то время как </a:t>
            </a:r>
            <a:r>
              <a:rPr lang="ru-RU" sz="2400" dirty="0" err="1">
                <a:solidFill>
                  <a:schemeClr val="dk1"/>
                </a:solidFill>
              </a:rPr>
              <a:t>CarouselView</a:t>
            </a:r>
            <a:r>
              <a:rPr lang="ru-RU" sz="2400" dirty="0">
                <a:solidFill>
                  <a:schemeClr val="dk1"/>
                </a:solidFill>
              </a:rPr>
              <a:t> обычно используется для выделения информации в списке ограниченной длины.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Рекомендуемое применение:</a:t>
            </a: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ru-RU" sz="2400" dirty="0">
                <a:solidFill>
                  <a:schemeClr val="dk1"/>
                </a:solidFill>
              </a:rPr>
              <a:t>Обзор галереи — например, показ изображений продуктов.</a:t>
            </a: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ru-RU" sz="2400" dirty="0">
                <a:solidFill>
                  <a:schemeClr val="dk1"/>
                </a:solidFill>
              </a:rPr>
              <a:t>Просмотр данных шаг за шагом (например, </a:t>
            </a:r>
            <a:r>
              <a:rPr lang="ru-RU" sz="2400" dirty="0" err="1">
                <a:solidFill>
                  <a:schemeClr val="dk1"/>
                </a:solidFill>
              </a:rPr>
              <a:t>туториал</a:t>
            </a:r>
            <a:r>
              <a:rPr lang="ru-RU" sz="2400" dirty="0">
                <a:solidFill>
                  <a:schemeClr val="dk1"/>
                </a:solidFill>
              </a:rPr>
              <a:t>, FAQ).</a:t>
            </a:r>
          </a:p>
          <a:p>
            <a:pPr marL="342900" indent="-342900">
              <a:buClr>
                <a:schemeClr val="dk1"/>
              </a:buClr>
              <a:buSzPts val="1100"/>
            </a:pPr>
            <a:r>
              <a:rPr lang="ru-RU" sz="2400" dirty="0">
                <a:solidFill>
                  <a:schemeClr val="dk1"/>
                </a:solidFill>
              </a:rPr>
              <a:t>Графики, отдельные карточки контента для акцента.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423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200" dirty="0"/>
              <a:t>Добавление кода </a:t>
            </a:r>
            <a:r>
              <a:rPr lang="en-US" sz="3200" dirty="0" err="1"/>
              <a:t>CarouselView</a:t>
            </a:r>
            <a:endParaRPr lang="en-US" sz="3200" dirty="0"/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950967" y="1179186"/>
            <a:ext cx="102900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dirty="0" smtClean="0">
                <a:solidFill>
                  <a:schemeClr val="dk1"/>
                </a:solidFill>
              </a:rPr>
              <a:t>	</a:t>
            </a:r>
            <a:r>
              <a:rPr lang="ru-RU" b="1" dirty="0" smtClean="0">
                <a:solidFill>
                  <a:schemeClr val="dk1"/>
                </a:solidFill>
              </a:rPr>
              <a:t>Прежде </a:t>
            </a:r>
            <a:r>
              <a:rPr lang="ru-RU" b="1" dirty="0">
                <a:solidFill>
                  <a:schemeClr val="dk1"/>
                </a:solidFill>
              </a:rPr>
              <a:t>всего, необходимо добавить </a:t>
            </a:r>
            <a:r>
              <a:rPr lang="ru-RU" b="1" dirty="0" err="1">
                <a:solidFill>
                  <a:schemeClr val="dk1"/>
                </a:solidFill>
              </a:rPr>
              <a:t>xaml</a:t>
            </a:r>
            <a:r>
              <a:rPr lang="ru-RU" b="1" dirty="0">
                <a:solidFill>
                  <a:schemeClr val="dk1"/>
                </a:solidFill>
              </a:rPr>
              <a:t>-код в </a:t>
            </a:r>
            <a:r>
              <a:rPr lang="ru-RU" b="1" dirty="0" err="1">
                <a:solidFill>
                  <a:schemeClr val="dk1"/>
                </a:solidFill>
              </a:rPr>
              <a:t>MainPage.xaml</a:t>
            </a:r>
            <a:r>
              <a:rPr lang="ru-RU" b="1" dirty="0">
                <a:solidFill>
                  <a:schemeClr val="dk1"/>
                </a:solidFill>
              </a:rPr>
              <a:t>. Для этого нужно связать свойство </a:t>
            </a:r>
            <a:r>
              <a:rPr lang="ru-RU" b="1" dirty="0" err="1">
                <a:solidFill>
                  <a:schemeClr val="dk1"/>
                </a:solidFill>
              </a:rPr>
              <a:t>ItemsSource</a:t>
            </a:r>
            <a:r>
              <a:rPr lang="ru-RU" b="1" dirty="0">
                <a:solidFill>
                  <a:schemeClr val="dk1"/>
                </a:solidFill>
              </a:rPr>
              <a:t> со списком данных. Это может быть простой список </a:t>
            </a:r>
            <a:r>
              <a:rPr lang="ru-RU" b="1" dirty="0" err="1">
                <a:solidFill>
                  <a:schemeClr val="dk1"/>
                </a:solidFill>
              </a:rPr>
              <a:t>урлов</a:t>
            </a:r>
            <a:r>
              <a:rPr lang="ru-RU" b="1" dirty="0">
                <a:solidFill>
                  <a:schemeClr val="dk1"/>
                </a:solidFill>
              </a:rPr>
              <a:t> изображений или сложная структура данных. Для примера используем простой список </a:t>
            </a:r>
            <a:r>
              <a:rPr lang="ru-RU" b="1" dirty="0" err="1">
                <a:solidFill>
                  <a:schemeClr val="dk1"/>
                </a:solidFill>
              </a:rPr>
              <a:t>урлов</a:t>
            </a:r>
            <a:r>
              <a:rPr lang="ru-RU" b="1" dirty="0">
                <a:solidFill>
                  <a:schemeClr val="dk1"/>
                </a:solidFill>
              </a:rPr>
              <a:t>. Таким образом, ваш код будет выглядеть следующим образом: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&lt;Grid </a:t>
            </a:r>
            <a:r>
              <a:rPr lang="en-US" i="1" dirty="0" err="1">
                <a:solidFill>
                  <a:schemeClr val="dk1"/>
                </a:solidFill>
              </a:rPr>
              <a:t>RowDefinitions</a:t>
            </a:r>
            <a:r>
              <a:rPr lang="en-US" i="1" dirty="0">
                <a:solidFill>
                  <a:schemeClr val="dk1"/>
                </a:solidFill>
              </a:rPr>
              <a:t>="*,*"&gt;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&lt;</a:t>
            </a:r>
            <a:r>
              <a:rPr lang="en-US" i="1" dirty="0" err="1">
                <a:solidFill>
                  <a:schemeClr val="dk1"/>
                </a:solidFill>
              </a:rPr>
              <a:t>CarouselView</a:t>
            </a:r>
            <a:r>
              <a:rPr lang="en-US" i="1" dirty="0">
                <a:solidFill>
                  <a:schemeClr val="dk1"/>
                </a:solidFill>
              </a:rPr>
              <a:t> </a:t>
            </a:r>
            <a:r>
              <a:rPr lang="en-US" i="1" dirty="0" err="1">
                <a:solidFill>
                  <a:schemeClr val="dk1"/>
                </a:solidFill>
              </a:rPr>
              <a:t>ItemsSource</a:t>
            </a:r>
            <a:r>
              <a:rPr lang="en-US" i="1" dirty="0">
                <a:solidFill>
                  <a:schemeClr val="dk1"/>
                </a:solidFill>
              </a:rPr>
              <a:t>="{Binding </a:t>
            </a:r>
            <a:r>
              <a:rPr lang="en-US" i="1" dirty="0" err="1">
                <a:solidFill>
                  <a:schemeClr val="dk1"/>
                </a:solidFill>
              </a:rPr>
              <a:t>ImagesList</a:t>
            </a:r>
            <a:r>
              <a:rPr lang="en-US" i="1" dirty="0">
                <a:solidFill>
                  <a:schemeClr val="dk1"/>
                </a:solidFill>
              </a:rPr>
              <a:t>}"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Margin="10"&gt;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&lt;</a:t>
            </a:r>
            <a:r>
              <a:rPr lang="en-US" i="1" dirty="0" err="1">
                <a:solidFill>
                  <a:schemeClr val="dk1"/>
                </a:solidFill>
              </a:rPr>
              <a:t>CarouselView.ItemTemplate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&lt;</a:t>
            </a:r>
            <a:r>
              <a:rPr lang="en-US" i="1" dirty="0" err="1">
                <a:solidFill>
                  <a:schemeClr val="dk1"/>
                </a:solidFill>
              </a:rPr>
              <a:t>DataTemplate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&lt;</a:t>
            </a:r>
            <a:r>
              <a:rPr lang="en-US" i="1" dirty="0" err="1">
                <a:solidFill>
                  <a:schemeClr val="dk1"/>
                </a:solidFill>
              </a:rPr>
              <a:t>StackLayout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&lt;Frame </a:t>
            </a:r>
            <a:r>
              <a:rPr lang="en-US" i="1" dirty="0" err="1">
                <a:solidFill>
                  <a:schemeClr val="dk1"/>
                </a:solidFill>
              </a:rPr>
              <a:t>HasShadow</a:t>
            </a:r>
            <a:r>
              <a:rPr lang="en-US" i="1" dirty="0">
                <a:solidFill>
                  <a:schemeClr val="dk1"/>
                </a:solidFill>
              </a:rPr>
              <a:t>="True"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       Margin="5"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       Padding="5"&gt;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    &lt;Image Source="{Binding }"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           Aspect="</a:t>
            </a:r>
            <a:r>
              <a:rPr lang="en-US" i="1" dirty="0" err="1">
                <a:solidFill>
                  <a:schemeClr val="dk1"/>
                </a:solidFill>
              </a:rPr>
              <a:t>AspectFill</a:t>
            </a:r>
            <a:r>
              <a:rPr lang="en-US" i="1" dirty="0">
                <a:solidFill>
                  <a:schemeClr val="dk1"/>
                </a:solidFill>
              </a:rPr>
              <a:t>"/&gt;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    &lt;/Frame&gt;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    &lt;/</a:t>
            </a:r>
            <a:r>
              <a:rPr lang="en-US" i="1" dirty="0" err="1">
                <a:solidFill>
                  <a:schemeClr val="dk1"/>
                </a:solidFill>
              </a:rPr>
              <a:t>StackLayout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    &lt;/</a:t>
            </a:r>
            <a:r>
              <a:rPr lang="en-US" i="1" dirty="0" err="1">
                <a:solidFill>
                  <a:schemeClr val="dk1"/>
                </a:solidFill>
              </a:rPr>
              <a:t>DataTemplate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    &lt;/</a:t>
            </a:r>
            <a:r>
              <a:rPr lang="en-US" i="1" dirty="0" err="1">
                <a:solidFill>
                  <a:schemeClr val="dk1"/>
                </a:solidFill>
              </a:rPr>
              <a:t>CarouselView.ItemTemplate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    &lt;/</a:t>
            </a:r>
            <a:r>
              <a:rPr lang="en-US" i="1" dirty="0" err="1">
                <a:solidFill>
                  <a:schemeClr val="dk1"/>
                </a:solidFill>
              </a:rPr>
              <a:t>CarouselView</a:t>
            </a:r>
            <a:r>
              <a:rPr lang="en-US" i="1" dirty="0">
                <a:solidFill>
                  <a:schemeClr val="dk1"/>
                </a:solidFill>
              </a:rPr>
              <a:t>&gt;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i="1" dirty="0">
                <a:solidFill>
                  <a:schemeClr val="dk1"/>
                </a:solidFill>
              </a:rPr>
              <a:t>   &lt;/Grid&gt;</a:t>
            </a:r>
            <a:endParaRPr lang="ru-RU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31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950967" y="512064"/>
            <a:ext cx="10290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ru-RU" sz="3200" dirty="0"/>
              <a:t>Параметры настройки </a:t>
            </a:r>
            <a:r>
              <a:rPr lang="en-US" sz="3200" dirty="0" err="1"/>
              <a:t>CarouselView</a:t>
            </a:r>
            <a:r>
              <a:rPr lang="en-US" sz="3200" dirty="0"/>
              <a:t>:</a:t>
            </a:r>
          </a:p>
        </p:txBody>
      </p:sp>
      <p:sp>
        <p:nvSpPr>
          <p:cNvPr id="192" name="Google Shape;192;p31"/>
          <p:cNvSpPr txBox="1">
            <a:spLocks noGrp="1"/>
          </p:cNvSpPr>
          <p:nvPr>
            <p:ph type="body" idx="1"/>
          </p:nvPr>
        </p:nvSpPr>
        <p:spPr>
          <a:xfrm>
            <a:off x="950967" y="1179186"/>
            <a:ext cx="102900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ScrollTo</a:t>
            </a:r>
            <a:r>
              <a:rPr lang="en-US" sz="2400" b="1" dirty="0">
                <a:solidFill>
                  <a:schemeClr val="dk1"/>
                </a:solidFill>
              </a:rPr>
              <a:t> (</a:t>
            </a:r>
            <a:r>
              <a:rPr lang="ru-RU" sz="2400" b="1" dirty="0">
                <a:solidFill>
                  <a:schemeClr val="dk1"/>
                </a:solidFill>
              </a:rPr>
              <a:t>метод):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Позволяет переместить карусель к определённому элементу (по индексу или объекту).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dirty="0" err="1">
                <a:solidFill>
                  <a:schemeClr val="dk1"/>
                </a:solidFill>
              </a:rPr>
              <a:t>carouselView.ScrollTo</a:t>
            </a:r>
            <a:r>
              <a:rPr lang="en-US" sz="2400" dirty="0">
                <a:solidFill>
                  <a:schemeClr val="dk1"/>
                </a:solidFill>
              </a:rPr>
              <a:t>(2, position: </a:t>
            </a:r>
            <a:r>
              <a:rPr lang="en-US" sz="2400" dirty="0" err="1">
                <a:solidFill>
                  <a:schemeClr val="dk1"/>
                </a:solidFill>
              </a:rPr>
              <a:t>ScrollToPosition.Center</a:t>
            </a:r>
            <a:r>
              <a:rPr lang="en-US" sz="2400" dirty="0">
                <a:solidFill>
                  <a:schemeClr val="dk1"/>
                </a:solidFill>
              </a:rPr>
              <a:t>);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EmptyView</a:t>
            </a:r>
            <a:r>
              <a:rPr lang="en-US" sz="2400" b="1" dirty="0">
                <a:solidFill>
                  <a:schemeClr val="dk1"/>
                </a:solidFill>
              </a:rPr>
              <a:t>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Отображает контент, если коллекция </a:t>
            </a:r>
            <a:r>
              <a:rPr lang="en-US" sz="2400" dirty="0" err="1">
                <a:solidFill>
                  <a:schemeClr val="dk1"/>
                </a:solidFill>
              </a:rPr>
              <a:t>ItemsSource</a:t>
            </a:r>
            <a:r>
              <a:rPr lang="en-US" sz="2400" dirty="0">
                <a:solidFill>
                  <a:schemeClr val="dk1"/>
                </a:solidFill>
              </a:rPr>
              <a:t> </a:t>
            </a:r>
            <a:r>
              <a:rPr lang="ru-RU" sz="2400" dirty="0">
                <a:solidFill>
                  <a:schemeClr val="dk1"/>
                </a:solidFill>
              </a:rPr>
              <a:t>пуста.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b="1" dirty="0" err="1">
                <a:solidFill>
                  <a:schemeClr val="dk1"/>
                </a:solidFill>
              </a:rPr>
              <a:t>SwipeThresholdDistance</a:t>
            </a:r>
            <a:r>
              <a:rPr lang="en-US" sz="2400" b="1" dirty="0">
                <a:solidFill>
                  <a:schemeClr val="dk1"/>
                </a:solidFill>
              </a:rPr>
              <a:t> (</a:t>
            </a:r>
            <a:r>
              <a:rPr lang="ru-RU" sz="2400" b="1" dirty="0">
                <a:solidFill>
                  <a:schemeClr val="dk1"/>
                </a:solidFill>
              </a:rPr>
              <a:t>порог </a:t>
            </a:r>
            <a:r>
              <a:rPr lang="ru-RU" sz="2400" b="1" dirty="0" err="1">
                <a:solidFill>
                  <a:schemeClr val="dk1"/>
                </a:solidFill>
              </a:rPr>
              <a:t>свайпа</a:t>
            </a:r>
            <a:r>
              <a:rPr lang="ru-RU" sz="2400" b="1" dirty="0">
                <a:solidFill>
                  <a:schemeClr val="dk1"/>
                </a:solidFill>
              </a:rPr>
              <a:t>):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Регулирует расстояние, необходимое для выполнения </a:t>
            </a:r>
            <a:r>
              <a:rPr lang="ru-RU" sz="2400" dirty="0" err="1">
                <a:solidFill>
                  <a:schemeClr val="dk1"/>
                </a:solidFill>
              </a:rPr>
              <a:t>свайпа</a:t>
            </a:r>
            <a:r>
              <a:rPr lang="ru-RU" sz="2400" dirty="0">
                <a:solidFill>
                  <a:schemeClr val="dk1"/>
                </a:solidFill>
              </a:rPr>
              <a:t>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chemeClr val="dk1"/>
                </a:solidFill>
              </a:rPr>
              <a:t>Horizontal/Vertical Orientation: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-RU" sz="2400" dirty="0">
                <a:solidFill>
                  <a:schemeClr val="dk1"/>
                </a:solidFill>
              </a:rPr>
              <a:t>Определяет направление карусели — горизонтальное или вертикальное.</a:t>
            </a: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dirty="0">
              <a:solidFill>
                <a:schemeClr val="dk1"/>
              </a:solidFill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endParaRPr lang="ru-RU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9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"/>
          <p:cNvSpPr txBox="1">
            <a:spLocks noGrp="1"/>
          </p:cNvSpPr>
          <p:nvPr>
            <p:ph type="title"/>
          </p:nvPr>
        </p:nvSpPr>
        <p:spPr>
          <a:xfrm>
            <a:off x="957067" y="354023"/>
            <a:ext cx="102776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3200" dirty="0" smtClean="0"/>
              <a:t>Выполните задание</a:t>
            </a:r>
            <a:endParaRPr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6239" y="1117623"/>
            <a:ext cx="7309659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 smtClean="0"/>
              <a:t>1) Создайте новый проект с базовой страницей </a:t>
            </a:r>
            <a:r>
              <a:rPr lang="ru-RU" sz="1700" dirty="0" err="1" smtClean="0"/>
              <a:t>MainPage.xaml</a:t>
            </a:r>
            <a:r>
              <a:rPr lang="ru-RU" sz="1700" dirty="0" smtClean="0"/>
              <a:t>.</a:t>
            </a:r>
          </a:p>
          <a:p>
            <a:r>
              <a:rPr lang="ru-RU" sz="1700" dirty="0" smtClean="0"/>
              <a:t>2) Добавьте коллекцию данных для отображения в </a:t>
            </a:r>
            <a:r>
              <a:rPr lang="ru-RU" sz="1700" dirty="0" err="1" smtClean="0"/>
              <a:t>cs</a:t>
            </a:r>
            <a:r>
              <a:rPr lang="ru-RU" sz="1700" dirty="0" smtClean="0"/>
              <a:t>. Например:</a:t>
            </a:r>
          </a:p>
          <a:p>
            <a:r>
              <a:rPr lang="ru-RU" sz="1700" dirty="0" err="1" smtClean="0"/>
              <a:t>var</a:t>
            </a:r>
            <a:r>
              <a:rPr lang="ru-RU" sz="1700" dirty="0" smtClean="0"/>
              <a:t> </a:t>
            </a:r>
            <a:r>
              <a:rPr lang="ru-RU" sz="1700" dirty="0" err="1" smtClean="0"/>
              <a:t>carouselData</a:t>
            </a:r>
            <a:r>
              <a:rPr lang="ru-RU" sz="1700" dirty="0" smtClean="0"/>
              <a:t> = </a:t>
            </a:r>
            <a:r>
              <a:rPr lang="ru-RU" sz="1700" dirty="0" err="1" smtClean="0"/>
              <a:t>new</a:t>
            </a:r>
            <a:r>
              <a:rPr lang="ru-RU" sz="1700" dirty="0" smtClean="0"/>
              <a:t> </a:t>
            </a:r>
            <a:r>
              <a:rPr lang="ru-RU" sz="1700" dirty="0" err="1" smtClean="0"/>
              <a:t>List</a:t>
            </a:r>
            <a:r>
              <a:rPr lang="ru-RU" sz="1700" dirty="0" smtClean="0"/>
              <a:t>&lt;</a:t>
            </a:r>
            <a:r>
              <a:rPr lang="ru-RU" sz="1700" dirty="0" err="1" smtClean="0"/>
              <a:t>string</a:t>
            </a:r>
            <a:r>
              <a:rPr lang="ru-RU" sz="1700" dirty="0" smtClean="0"/>
              <a:t>&gt;</a:t>
            </a:r>
          </a:p>
          <a:p>
            <a:r>
              <a:rPr lang="ru-RU" sz="1700" dirty="0" smtClean="0"/>
              <a:t>{</a:t>
            </a:r>
          </a:p>
          <a:p>
            <a:r>
              <a:rPr lang="ru-RU" sz="1700" dirty="0" smtClean="0"/>
              <a:t>    "Программирование",</a:t>
            </a:r>
          </a:p>
          <a:p>
            <a:r>
              <a:rPr lang="ru-RU" sz="1700" dirty="0" smtClean="0"/>
              <a:t>    "Дизайн",</a:t>
            </a:r>
          </a:p>
          <a:p>
            <a:r>
              <a:rPr lang="ru-RU" sz="1700" dirty="0" smtClean="0"/>
              <a:t>    "Продажи"</a:t>
            </a:r>
          </a:p>
          <a:p>
            <a:r>
              <a:rPr lang="ru-RU" sz="1700" dirty="0" smtClean="0"/>
              <a:t>};</a:t>
            </a:r>
          </a:p>
          <a:p>
            <a:r>
              <a:rPr lang="ru-RU" sz="1700" dirty="0" smtClean="0"/>
              <a:t>3) В </a:t>
            </a:r>
            <a:r>
              <a:rPr lang="ru-RU" sz="1700" dirty="0" err="1" smtClean="0"/>
              <a:t>xaml</a:t>
            </a:r>
            <a:r>
              <a:rPr lang="ru-RU" sz="1700" dirty="0" smtClean="0"/>
              <a:t> выполните следующее: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Настройте карусель </a:t>
            </a:r>
            <a:r>
              <a:rPr lang="ru-RU" sz="1700" dirty="0" err="1" smtClean="0"/>
              <a:t>программно</a:t>
            </a:r>
            <a:r>
              <a:rPr lang="ru-RU" sz="1700" dirty="0" smtClean="0"/>
              <a:t> с использованием свойства </a:t>
            </a:r>
            <a:r>
              <a:rPr lang="ru-RU" sz="1700" dirty="0" err="1" smtClean="0"/>
              <a:t>ItemsSource</a:t>
            </a:r>
            <a:r>
              <a:rPr lang="ru-RU" sz="1700" dirty="0" smtClean="0"/>
              <a:t> для привязки данных.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Используйте </a:t>
            </a:r>
            <a:r>
              <a:rPr lang="ru-RU" sz="1700" dirty="0" err="1" smtClean="0"/>
              <a:t>DataTemplate</a:t>
            </a:r>
            <a:r>
              <a:rPr lang="ru-RU" sz="1700" dirty="0" smtClean="0"/>
              <a:t> для настройки внешнего вида элементов в карусели.</a:t>
            </a:r>
          </a:p>
          <a:p>
            <a:r>
              <a:rPr lang="ru-RU" sz="1700" dirty="0" smtClean="0"/>
              <a:t>4) Далее опишите задание на чистом </a:t>
            </a:r>
            <a:r>
              <a:rPr lang="ru-RU" sz="1700" dirty="0" err="1" smtClean="0"/>
              <a:t>cs</a:t>
            </a:r>
            <a:r>
              <a:rPr lang="ru-RU" sz="1700" dirty="0" smtClean="0"/>
              <a:t> </a:t>
            </a:r>
            <a:r>
              <a:rPr lang="ru-RU" sz="1700" dirty="0" smtClean="0"/>
              <a:t>коде</a:t>
            </a:r>
            <a:endParaRPr lang="en-US" sz="1700" dirty="0" smtClean="0"/>
          </a:p>
          <a:p>
            <a:r>
              <a:rPr lang="ru-RU" sz="1700" b="1" i="1" dirty="0" smtClean="0"/>
              <a:t>Прим. Попробуйте добавить изображения для каждого заголовка прокрутки</a:t>
            </a:r>
            <a:endParaRPr lang="ru-RU" sz="1700" b="1" i="1" dirty="0" smtClean="0"/>
          </a:p>
          <a:p>
            <a:r>
              <a:rPr lang="ru-RU" sz="1700" dirty="0" smtClean="0"/>
              <a:t>5) Вставьте </a:t>
            </a:r>
            <a:r>
              <a:rPr lang="ru-RU" sz="1700" dirty="0" err="1" smtClean="0"/>
              <a:t>скрины</a:t>
            </a:r>
            <a:r>
              <a:rPr lang="ru-RU" sz="1700" dirty="0" smtClean="0"/>
              <a:t> в отдельный отчет, пронумеруйте, подпишите инициалы, номер группы и отправьте через форму на сайте</a:t>
            </a:r>
          </a:p>
          <a:p>
            <a:endParaRPr lang="ru-RU" sz="17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7106" y="1117623"/>
            <a:ext cx="2843075" cy="497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311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6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5145200" cy="1784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/>
              <a:t>Thanks</a:t>
            </a:r>
            <a:endParaRPr/>
          </a:p>
        </p:txBody>
      </p:sp>
      <p:sp>
        <p:nvSpPr>
          <p:cNvPr id="650" name="Google Shape;650;p62"/>
          <p:cNvSpPr/>
          <p:nvPr/>
        </p:nvSpPr>
        <p:spPr>
          <a:xfrm>
            <a:off x="1097802" y="3902637"/>
            <a:ext cx="543177" cy="543177"/>
          </a:xfrm>
          <a:custGeom>
            <a:avLst/>
            <a:gdLst/>
            <a:ahLst/>
            <a:cxnLst/>
            <a:rect l="l" t="t" r="r" b="b"/>
            <a:pathLst>
              <a:path w="19982" h="19982" extrusionOk="0">
                <a:moveTo>
                  <a:pt x="14602" y="3500"/>
                </a:moveTo>
                <a:cubicBezTo>
                  <a:pt x="15137" y="3500"/>
                  <a:pt x="15682" y="3563"/>
                  <a:pt x="16247" y="3689"/>
                </a:cubicBezTo>
                <a:cubicBezTo>
                  <a:pt x="16179" y="4154"/>
                  <a:pt x="16095" y="4705"/>
                  <a:pt x="16033" y="5120"/>
                </a:cubicBezTo>
                <a:cubicBezTo>
                  <a:pt x="15810" y="5075"/>
                  <a:pt x="15484" y="5035"/>
                  <a:pt x="15150" y="5035"/>
                </a:cubicBezTo>
                <a:cubicBezTo>
                  <a:pt x="14968" y="5035"/>
                  <a:pt x="14783" y="5047"/>
                  <a:pt x="14611" y="5076"/>
                </a:cubicBezTo>
                <a:cubicBezTo>
                  <a:pt x="13536" y="5258"/>
                  <a:pt x="12918" y="5925"/>
                  <a:pt x="12918" y="6907"/>
                </a:cubicBezTo>
                <a:lnTo>
                  <a:pt x="12918" y="8819"/>
                </a:lnTo>
                <a:cubicBezTo>
                  <a:pt x="12918" y="9143"/>
                  <a:pt x="13180" y="9405"/>
                  <a:pt x="13504" y="9405"/>
                </a:cubicBezTo>
                <a:lnTo>
                  <a:pt x="15681" y="9405"/>
                </a:lnTo>
                <a:lnTo>
                  <a:pt x="15388" y="10576"/>
                </a:lnTo>
                <a:lnTo>
                  <a:pt x="13504" y="10576"/>
                </a:lnTo>
                <a:cubicBezTo>
                  <a:pt x="13180" y="10576"/>
                  <a:pt x="12918" y="10838"/>
                  <a:pt x="12918" y="11161"/>
                </a:cubicBezTo>
                <a:lnTo>
                  <a:pt x="12918" y="18811"/>
                </a:lnTo>
                <a:lnTo>
                  <a:pt x="11162" y="18811"/>
                </a:lnTo>
                <a:lnTo>
                  <a:pt x="11162" y="11161"/>
                </a:lnTo>
                <a:cubicBezTo>
                  <a:pt x="11162" y="10838"/>
                  <a:pt x="10900" y="10576"/>
                  <a:pt x="10576" y="10576"/>
                </a:cubicBezTo>
                <a:lnTo>
                  <a:pt x="9407" y="10576"/>
                </a:lnTo>
                <a:lnTo>
                  <a:pt x="9407" y="9405"/>
                </a:lnTo>
                <a:lnTo>
                  <a:pt x="10576" y="9405"/>
                </a:lnTo>
                <a:cubicBezTo>
                  <a:pt x="10900" y="9405"/>
                  <a:pt x="11162" y="9143"/>
                  <a:pt x="11162" y="8821"/>
                </a:cubicBezTo>
                <a:cubicBezTo>
                  <a:pt x="11162" y="7215"/>
                  <a:pt x="11162" y="6481"/>
                  <a:pt x="11162" y="6143"/>
                </a:cubicBezTo>
                <a:cubicBezTo>
                  <a:pt x="11162" y="5520"/>
                  <a:pt x="11163" y="4843"/>
                  <a:pt x="11770" y="4324"/>
                </a:cubicBezTo>
                <a:cubicBezTo>
                  <a:pt x="12234" y="3928"/>
                  <a:pt x="12823" y="3687"/>
                  <a:pt x="13628" y="3571"/>
                </a:cubicBezTo>
                <a:cubicBezTo>
                  <a:pt x="13950" y="3524"/>
                  <a:pt x="14274" y="3500"/>
                  <a:pt x="14602" y="3500"/>
                </a:cubicBezTo>
                <a:close/>
                <a:moveTo>
                  <a:pt x="17017" y="1170"/>
                </a:moveTo>
                <a:cubicBezTo>
                  <a:pt x="17990" y="1170"/>
                  <a:pt x="18811" y="1975"/>
                  <a:pt x="18811" y="2927"/>
                </a:cubicBezTo>
                <a:lnTo>
                  <a:pt x="18811" y="17056"/>
                </a:lnTo>
                <a:cubicBezTo>
                  <a:pt x="18811" y="18023"/>
                  <a:pt x="18024" y="18811"/>
                  <a:pt x="17056" y="18811"/>
                </a:cubicBezTo>
                <a:lnTo>
                  <a:pt x="14089" y="18811"/>
                </a:lnTo>
                <a:lnTo>
                  <a:pt x="14089" y="11747"/>
                </a:lnTo>
                <a:lnTo>
                  <a:pt x="15846" y="11747"/>
                </a:lnTo>
                <a:cubicBezTo>
                  <a:pt x="16115" y="11747"/>
                  <a:pt x="16348" y="11565"/>
                  <a:pt x="16414" y="11305"/>
                </a:cubicBezTo>
                <a:lnTo>
                  <a:pt x="16999" y="8963"/>
                </a:lnTo>
                <a:cubicBezTo>
                  <a:pt x="17042" y="8787"/>
                  <a:pt x="17003" y="8602"/>
                  <a:pt x="16893" y="8460"/>
                </a:cubicBezTo>
                <a:cubicBezTo>
                  <a:pt x="16782" y="8317"/>
                  <a:pt x="16612" y="8235"/>
                  <a:pt x="16431" y="8235"/>
                </a:cubicBezTo>
                <a:lnTo>
                  <a:pt x="14089" y="8235"/>
                </a:lnTo>
                <a:lnTo>
                  <a:pt x="14089" y="6909"/>
                </a:lnTo>
                <a:cubicBezTo>
                  <a:pt x="14089" y="6638"/>
                  <a:pt x="14144" y="6343"/>
                  <a:pt x="14808" y="6229"/>
                </a:cubicBezTo>
                <a:cubicBezTo>
                  <a:pt x="14936" y="6208"/>
                  <a:pt x="15061" y="6199"/>
                  <a:pt x="15182" y="6199"/>
                </a:cubicBezTo>
                <a:cubicBezTo>
                  <a:pt x="15552" y="6199"/>
                  <a:pt x="15890" y="6283"/>
                  <a:pt x="16198" y="6360"/>
                </a:cubicBezTo>
                <a:cubicBezTo>
                  <a:pt x="16304" y="6387"/>
                  <a:pt x="16415" y="6421"/>
                  <a:pt x="16532" y="6421"/>
                </a:cubicBezTo>
                <a:cubicBezTo>
                  <a:pt x="16632" y="6421"/>
                  <a:pt x="16736" y="6396"/>
                  <a:pt x="16847" y="6321"/>
                </a:cubicBezTo>
                <a:cubicBezTo>
                  <a:pt x="16983" y="6229"/>
                  <a:pt x="17074" y="6084"/>
                  <a:pt x="17098" y="5923"/>
                </a:cubicBezTo>
                <a:cubicBezTo>
                  <a:pt x="17098" y="5923"/>
                  <a:pt x="17362" y="4156"/>
                  <a:pt x="17482" y="3339"/>
                </a:cubicBezTo>
                <a:cubicBezTo>
                  <a:pt x="17525" y="3049"/>
                  <a:pt x="17346" y="2769"/>
                  <a:pt x="17063" y="2690"/>
                </a:cubicBezTo>
                <a:cubicBezTo>
                  <a:pt x="16267" y="2463"/>
                  <a:pt x="15346" y="2343"/>
                  <a:pt x="14504" y="2343"/>
                </a:cubicBezTo>
                <a:cubicBezTo>
                  <a:pt x="14137" y="2343"/>
                  <a:pt x="13786" y="2365"/>
                  <a:pt x="13467" y="2412"/>
                </a:cubicBezTo>
                <a:cubicBezTo>
                  <a:pt x="12434" y="2562"/>
                  <a:pt x="11646" y="2888"/>
                  <a:pt x="11009" y="3434"/>
                </a:cubicBezTo>
                <a:cubicBezTo>
                  <a:pt x="10121" y="4193"/>
                  <a:pt x="10010" y="5168"/>
                  <a:pt x="9999" y="5833"/>
                </a:cubicBezTo>
                <a:cubicBezTo>
                  <a:pt x="9999" y="5847"/>
                  <a:pt x="9999" y="7029"/>
                  <a:pt x="9999" y="8235"/>
                </a:cubicBezTo>
                <a:lnTo>
                  <a:pt x="8821" y="8235"/>
                </a:lnTo>
                <a:cubicBezTo>
                  <a:pt x="8497" y="8235"/>
                  <a:pt x="8236" y="8497"/>
                  <a:pt x="8236" y="8819"/>
                </a:cubicBezTo>
                <a:lnTo>
                  <a:pt x="8236" y="11161"/>
                </a:lnTo>
                <a:cubicBezTo>
                  <a:pt x="8236" y="11485"/>
                  <a:pt x="8497" y="11747"/>
                  <a:pt x="8821" y="11747"/>
                </a:cubicBezTo>
                <a:lnTo>
                  <a:pt x="9991" y="11747"/>
                </a:lnTo>
                <a:lnTo>
                  <a:pt x="9991" y="18811"/>
                </a:lnTo>
                <a:lnTo>
                  <a:pt x="2927" y="18811"/>
                </a:lnTo>
                <a:cubicBezTo>
                  <a:pt x="1959" y="18811"/>
                  <a:pt x="1172" y="18023"/>
                  <a:pt x="1172" y="17054"/>
                </a:cubicBezTo>
                <a:lnTo>
                  <a:pt x="1172" y="2927"/>
                </a:lnTo>
                <a:cubicBezTo>
                  <a:pt x="1172" y="1959"/>
                  <a:pt x="1959" y="1170"/>
                  <a:pt x="2927" y="1170"/>
                </a:cubicBezTo>
                <a:close/>
                <a:moveTo>
                  <a:pt x="2927" y="1"/>
                </a:moveTo>
                <a:cubicBezTo>
                  <a:pt x="1314" y="1"/>
                  <a:pt x="1" y="1313"/>
                  <a:pt x="1" y="2927"/>
                </a:cubicBezTo>
                <a:lnTo>
                  <a:pt x="1" y="17056"/>
                </a:lnTo>
                <a:cubicBezTo>
                  <a:pt x="1" y="18669"/>
                  <a:pt x="1314" y="19982"/>
                  <a:pt x="2927" y="19982"/>
                </a:cubicBezTo>
                <a:lnTo>
                  <a:pt x="17054" y="19982"/>
                </a:lnTo>
                <a:cubicBezTo>
                  <a:pt x="18669" y="19982"/>
                  <a:pt x="19982" y="18669"/>
                  <a:pt x="19982" y="17056"/>
                </a:cubicBezTo>
                <a:lnTo>
                  <a:pt x="19982" y="2927"/>
                </a:lnTo>
                <a:cubicBezTo>
                  <a:pt x="19982" y="2145"/>
                  <a:pt x="19669" y="1409"/>
                  <a:pt x="19101" y="853"/>
                </a:cubicBezTo>
                <a:cubicBezTo>
                  <a:pt x="18538" y="303"/>
                  <a:pt x="17797" y="1"/>
                  <a:pt x="1701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651" name="Google Shape;651;p62"/>
          <p:cNvGrpSpPr/>
          <p:nvPr/>
        </p:nvGrpSpPr>
        <p:grpSpPr>
          <a:xfrm>
            <a:off x="1791856" y="3902554"/>
            <a:ext cx="543243" cy="543188"/>
            <a:chOff x="812101" y="2571761"/>
            <a:chExt cx="417066" cy="417024"/>
          </a:xfrm>
        </p:grpSpPr>
        <p:sp>
          <p:nvSpPr>
            <p:cNvPr id="652" name="Google Shape;652;p62"/>
            <p:cNvSpPr/>
            <p:nvPr/>
          </p:nvSpPr>
          <p:spPr>
            <a:xfrm>
              <a:off x="935084" y="2694744"/>
              <a:ext cx="171071" cy="171071"/>
            </a:xfrm>
            <a:custGeom>
              <a:avLst/>
              <a:gdLst/>
              <a:ahLst/>
              <a:cxnLst/>
              <a:rect l="l" t="t" r="r" b="b"/>
              <a:pathLst>
                <a:path w="8197" h="8197" extrusionOk="0">
                  <a:moveTo>
                    <a:pt x="4099" y="1171"/>
                  </a:moveTo>
                  <a:cubicBezTo>
                    <a:pt x="5712" y="1171"/>
                    <a:pt x="7027" y="2484"/>
                    <a:pt x="7027" y="4097"/>
                  </a:cubicBezTo>
                  <a:cubicBezTo>
                    <a:pt x="7027" y="5712"/>
                    <a:pt x="5712" y="7025"/>
                    <a:pt x="4099" y="7025"/>
                  </a:cubicBezTo>
                  <a:cubicBezTo>
                    <a:pt x="2486" y="7025"/>
                    <a:pt x="1171" y="5712"/>
                    <a:pt x="1171" y="4097"/>
                  </a:cubicBezTo>
                  <a:cubicBezTo>
                    <a:pt x="1171" y="2484"/>
                    <a:pt x="2486" y="1171"/>
                    <a:pt x="4099" y="1171"/>
                  </a:cubicBezTo>
                  <a:close/>
                  <a:moveTo>
                    <a:pt x="4099" y="0"/>
                  </a:moveTo>
                  <a:cubicBezTo>
                    <a:pt x="1840" y="0"/>
                    <a:pt x="0" y="1838"/>
                    <a:pt x="0" y="4097"/>
                  </a:cubicBezTo>
                  <a:cubicBezTo>
                    <a:pt x="0" y="6358"/>
                    <a:pt x="1840" y="8196"/>
                    <a:pt x="4099" y="8196"/>
                  </a:cubicBezTo>
                  <a:cubicBezTo>
                    <a:pt x="6358" y="8196"/>
                    <a:pt x="8196" y="6358"/>
                    <a:pt x="8196" y="4097"/>
                  </a:cubicBezTo>
                  <a:cubicBezTo>
                    <a:pt x="8196" y="1838"/>
                    <a:pt x="6358" y="0"/>
                    <a:pt x="40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62"/>
            <p:cNvSpPr/>
            <p:nvPr/>
          </p:nvSpPr>
          <p:spPr>
            <a:xfrm>
              <a:off x="860977" y="2620616"/>
              <a:ext cx="319311" cy="319290"/>
            </a:xfrm>
            <a:custGeom>
              <a:avLst/>
              <a:gdLst/>
              <a:ahLst/>
              <a:cxnLst/>
              <a:rect l="l" t="t" r="r" b="b"/>
              <a:pathLst>
                <a:path w="15300" h="15299" extrusionOk="0">
                  <a:moveTo>
                    <a:pt x="12333" y="1171"/>
                  </a:moveTo>
                  <a:cubicBezTo>
                    <a:pt x="13306" y="1171"/>
                    <a:pt x="14128" y="1994"/>
                    <a:pt x="14128" y="2967"/>
                  </a:cubicBezTo>
                  <a:lnTo>
                    <a:pt x="14128" y="12334"/>
                  </a:lnTo>
                  <a:cubicBezTo>
                    <a:pt x="14128" y="13307"/>
                    <a:pt x="13306" y="14129"/>
                    <a:pt x="12333" y="14129"/>
                  </a:cubicBezTo>
                  <a:lnTo>
                    <a:pt x="2968" y="14129"/>
                  </a:lnTo>
                  <a:cubicBezTo>
                    <a:pt x="1993" y="14129"/>
                    <a:pt x="1172" y="13307"/>
                    <a:pt x="1172" y="12334"/>
                  </a:cubicBezTo>
                  <a:lnTo>
                    <a:pt x="1172" y="2967"/>
                  </a:lnTo>
                  <a:cubicBezTo>
                    <a:pt x="1172" y="1994"/>
                    <a:pt x="1993" y="1171"/>
                    <a:pt x="2968" y="1171"/>
                  </a:cubicBezTo>
                  <a:close/>
                  <a:moveTo>
                    <a:pt x="2968" y="0"/>
                  </a:moveTo>
                  <a:cubicBezTo>
                    <a:pt x="1351" y="0"/>
                    <a:pt x="1" y="1346"/>
                    <a:pt x="1" y="2967"/>
                  </a:cubicBezTo>
                  <a:lnTo>
                    <a:pt x="1" y="12334"/>
                  </a:lnTo>
                  <a:cubicBezTo>
                    <a:pt x="1" y="13952"/>
                    <a:pt x="1349" y="15299"/>
                    <a:pt x="2968" y="15299"/>
                  </a:cubicBezTo>
                  <a:lnTo>
                    <a:pt x="12333" y="15299"/>
                  </a:lnTo>
                  <a:cubicBezTo>
                    <a:pt x="13953" y="15299"/>
                    <a:pt x="15299" y="13951"/>
                    <a:pt x="15299" y="12334"/>
                  </a:cubicBezTo>
                  <a:lnTo>
                    <a:pt x="15299" y="2967"/>
                  </a:lnTo>
                  <a:cubicBezTo>
                    <a:pt x="15299" y="1345"/>
                    <a:pt x="13948" y="0"/>
                    <a:pt x="123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62"/>
            <p:cNvSpPr/>
            <p:nvPr/>
          </p:nvSpPr>
          <p:spPr>
            <a:xfrm>
              <a:off x="812101" y="2571761"/>
              <a:ext cx="417066" cy="417024"/>
            </a:xfrm>
            <a:custGeom>
              <a:avLst/>
              <a:gdLst/>
              <a:ahLst/>
              <a:cxnLst/>
              <a:rect l="l" t="t" r="r" b="b"/>
              <a:pathLst>
                <a:path w="19984" h="19982" extrusionOk="0">
                  <a:moveTo>
                    <a:pt x="17056" y="1172"/>
                  </a:moveTo>
                  <a:cubicBezTo>
                    <a:pt x="18025" y="1172"/>
                    <a:pt x="18812" y="1959"/>
                    <a:pt x="18812" y="2927"/>
                  </a:cubicBezTo>
                  <a:lnTo>
                    <a:pt x="18812" y="17056"/>
                  </a:lnTo>
                  <a:cubicBezTo>
                    <a:pt x="18812" y="18023"/>
                    <a:pt x="18025" y="18811"/>
                    <a:pt x="17056" y="18811"/>
                  </a:cubicBezTo>
                  <a:lnTo>
                    <a:pt x="2928" y="18811"/>
                  </a:lnTo>
                  <a:cubicBezTo>
                    <a:pt x="1961" y="18811"/>
                    <a:pt x="1172" y="18023"/>
                    <a:pt x="1172" y="17056"/>
                  </a:cubicBezTo>
                  <a:lnTo>
                    <a:pt x="1172" y="2927"/>
                  </a:lnTo>
                  <a:cubicBezTo>
                    <a:pt x="1172" y="1959"/>
                    <a:pt x="1961" y="1172"/>
                    <a:pt x="2928" y="1172"/>
                  </a:cubicBezTo>
                  <a:close/>
                  <a:moveTo>
                    <a:pt x="2928" y="1"/>
                  </a:moveTo>
                  <a:cubicBezTo>
                    <a:pt x="1313" y="1"/>
                    <a:pt x="1" y="1313"/>
                    <a:pt x="1" y="2927"/>
                  </a:cubicBezTo>
                  <a:lnTo>
                    <a:pt x="1" y="17056"/>
                  </a:lnTo>
                  <a:cubicBezTo>
                    <a:pt x="1" y="18669"/>
                    <a:pt x="1313" y="19982"/>
                    <a:pt x="2928" y="19982"/>
                  </a:cubicBezTo>
                  <a:lnTo>
                    <a:pt x="17056" y="19982"/>
                  </a:lnTo>
                  <a:cubicBezTo>
                    <a:pt x="18669" y="19982"/>
                    <a:pt x="19984" y="18669"/>
                    <a:pt x="19984" y="17056"/>
                  </a:cubicBezTo>
                  <a:lnTo>
                    <a:pt x="19984" y="2927"/>
                  </a:lnTo>
                  <a:cubicBezTo>
                    <a:pt x="19984" y="1313"/>
                    <a:pt x="18669" y="1"/>
                    <a:pt x="170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62"/>
            <p:cNvSpPr/>
            <p:nvPr/>
          </p:nvSpPr>
          <p:spPr>
            <a:xfrm>
              <a:off x="1081712" y="2670306"/>
              <a:ext cx="48878" cy="48898"/>
            </a:xfrm>
            <a:custGeom>
              <a:avLst/>
              <a:gdLst/>
              <a:ahLst/>
              <a:cxnLst/>
              <a:rect l="l" t="t" r="r" b="b"/>
              <a:pathLst>
                <a:path w="2342" h="2343" extrusionOk="0">
                  <a:moveTo>
                    <a:pt x="1170" y="0"/>
                  </a:moveTo>
                  <a:cubicBezTo>
                    <a:pt x="524" y="0"/>
                    <a:pt x="1" y="526"/>
                    <a:pt x="1" y="1171"/>
                  </a:cubicBezTo>
                  <a:cubicBezTo>
                    <a:pt x="1" y="1817"/>
                    <a:pt x="524" y="2342"/>
                    <a:pt x="1170" y="2342"/>
                  </a:cubicBezTo>
                  <a:cubicBezTo>
                    <a:pt x="1816" y="2342"/>
                    <a:pt x="2341" y="1817"/>
                    <a:pt x="2341" y="1171"/>
                  </a:cubicBezTo>
                  <a:cubicBezTo>
                    <a:pt x="2341" y="526"/>
                    <a:pt x="1816" y="0"/>
                    <a:pt x="11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56" name="Google Shape;656;p62"/>
          <p:cNvGrpSpPr/>
          <p:nvPr/>
        </p:nvGrpSpPr>
        <p:grpSpPr>
          <a:xfrm>
            <a:off x="2485982" y="3902554"/>
            <a:ext cx="543188" cy="543188"/>
            <a:chOff x="1323129" y="2571761"/>
            <a:chExt cx="417024" cy="417024"/>
          </a:xfrm>
        </p:grpSpPr>
        <p:sp>
          <p:nvSpPr>
            <p:cNvPr id="657" name="Google Shape;657;p62"/>
            <p:cNvSpPr/>
            <p:nvPr/>
          </p:nvSpPr>
          <p:spPr>
            <a:xfrm>
              <a:off x="1385007" y="2719183"/>
              <a:ext cx="73337" cy="219907"/>
            </a:xfrm>
            <a:custGeom>
              <a:avLst/>
              <a:gdLst/>
              <a:ahLst/>
              <a:cxnLst/>
              <a:rect l="l" t="t" r="r" b="b"/>
              <a:pathLst>
                <a:path w="3514" h="10537" extrusionOk="0">
                  <a:moveTo>
                    <a:pt x="2342" y="1171"/>
                  </a:moveTo>
                  <a:lnTo>
                    <a:pt x="2342" y="9367"/>
                  </a:lnTo>
                  <a:lnTo>
                    <a:pt x="1171" y="9367"/>
                  </a:lnTo>
                  <a:lnTo>
                    <a:pt x="1171" y="1171"/>
                  </a:lnTo>
                  <a:close/>
                  <a:moveTo>
                    <a:pt x="586" y="0"/>
                  </a:moveTo>
                  <a:cubicBezTo>
                    <a:pt x="264" y="0"/>
                    <a:pt x="0" y="262"/>
                    <a:pt x="0" y="586"/>
                  </a:cubicBezTo>
                  <a:lnTo>
                    <a:pt x="0" y="9951"/>
                  </a:lnTo>
                  <a:cubicBezTo>
                    <a:pt x="0" y="10275"/>
                    <a:pt x="264" y="10537"/>
                    <a:pt x="586" y="10537"/>
                  </a:cubicBezTo>
                  <a:lnTo>
                    <a:pt x="2928" y="10537"/>
                  </a:lnTo>
                  <a:cubicBezTo>
                    <a:pt x="3252" y="10537"/>
                    <a:pt x="3514" y="10275"/>
                    <a:pt x="3514" y="9951"/>
                  </a:cubicBezTo>
                  <a:lnTo>
                    <a:pt x="3514" y="586"/>
                  </a:lnTo>
                  <a:cubicBezTo>
                    <a:pt x="3514" y="262"/>
                    <a:pt x="3252" y="0"/>
                    <a:pt x="29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62"/>
            <p:cNvSpPr/>
            <p:nvPr/>
          </p:nvSpPr>
          <p:spPr>
            <a:xfrm>
              <a:off x="1385007" y="2621430"/>
              <a:ext cx="73337" cy="73337"/>
            </a:xfrm>
            <a:custGeom>
              <a:avLst/>
              <a:gdLst/>
              <a:ahLst/>
              <a:cxnLst/>
              <a:rect l="l" t="t" r="r" b="b"/>
              <a:pathLst>
                <a:path w="3514" h="3514" extrusionOk="0">
                  <a:moveTo>
                    <a:pt x="1757" y="1171"/>
                  </a:moveTo>
                  <a:cubicBezTo>
                    <a:pt x="2081" y="1171"/>
                    <a:pt x="2342" y="1435"/>
                    <a:pt x="2342" y="1757"/>
                  </a:cubicBezTo>
                  <a:cubicBezTo>
                    <a:pt x="2342" y="2080"/>
                    <a:pt x="2081" y="2342"/>
                    <a:pt x="1757" y="2342"/>
                  </a:cubicBezTo>
                  <a:cubicBezTo>
                    <a:pt x="1435" y="2342"/>
                    <a:pt x="1171" y="2080"/>
                    <a:pt x="1171" y="1757"/>
                  </a:cubicBezTo>
                  <a:cubicBezTo>
                    <a:pt x="1171" y="1435"/>
                    <a:pt x="1435" y="1171"/>
                    <a:pt x="1757" y="1171"/>
                  </a:cubicBezTo>
                  <a:close/>
                  <a:moveTo>
                    <a:pt x="1757" y="0"/>
                  </a:moveTo>
                  <a:cubicBezTo>
                    <a:pt x="789" y="0"/>
                    <a:pt x="0" y="789"/>
                    <a:pt x="0" y="1757"/>
                  </a:cubicBezTo>
                  <a:cubicBezTo>
                    <a:pt x="0" y="2726"/>
                    <a:pt x="789" y="3513"/>
                    <a:pt x="1757" y="3513"/>
                  </a:cubicBezTo>
                  <a:cubicBezTo>
                    <a:pt x="2726" y="3513"/>
                    <a:pt x="3514" y="2726"/>
                    <a:pt x="3514" y="1757"/>
                  </a:cubicBezTo>
                  <a:cubicBezTo>
                    <a:pt x="3514" y="789"/>
                    <a:pt x="2726" y="0"/>
                    <a:pt x="17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62"/>
            <p:cNvSpPr/>
            <p:nvPr/>
          </p:nvSpPr>
          <p:spPr>
            <a:xfrm>
              <a:off x="1482759" y="2718786"/>
              <a:ext cx="195510" cy="220304"/>
            </a:xfrm>
            <a:custGeom>
              <a:avLst/>
              <a:gdLst/>
              <a:ahLst/>
              <a:cxnLst/>
              <a:rect l="l" t="t" r="r" b="b"/>
              <a:pathLst>
                <a:path w="9368" h="10556" extrusionOk="0">
                  <a:moveTo>
                    <a:pt x="5559" y="1173"/>
                  </a:moveTo>
                  <a:cubicBezTo>
                    <a:pt x="5720" y="1173"/>
                    <a:pt x="5883" y="1186"/>
                    <a:pt x="6044" y="1212"/>
                  </a:cubicBezTo>
                  <a:cubicBezTo>
                    <a:pt x="7422" y="1435"/>
                    <a:pt x="8196" y="2535"/>
                    <a:pt x="8196" y="3669"/>
                  </a:cubicBezTo>
                  <a:lnTo>
                    <a:pt x="8196" y="9386"/>
                  </a:lnTo>
                  <a:lnTo>
                    <a:pt x="7025" y="9386"/>
                  </a:lnTo>
                  <a:lnTo>
                    <a:pt x="7025" y="4702"/>
                  </a:lnTo>
                  <a:cubicBezTo>
                    <a:pt x="7025" y="3411"/>
                    <a:pt x="5975" y="2360"/>
                    <a:pt x="4683" y="2360"/>
                  </a:cubicBezTo>
                  <a:cubicBezTo>
                    <a:pt x="3392" y="2360"/>
                    <a:pt x="2341" y="3411"/>
                    <a:pt x="2341" y="4702"/>
                  </a:cubicBezTo>
                  <a:lnTo>
                    <a:pt x="2341" y="9386"/>
                  </a:lnTo>
                  <a:lnTo>
                    <a:pt x="1170" y="9386"/>
                  </a:lnTo>
                  <a:lnTo>
                    <a:pt x="1170" y="1190"/>
                  </a:lnTo>
                  <a:lnTo>
                    <a:pt x="2341" y="1190"/>
                  </a:lnTo>
                  <a:lnTo>
                    <a:pt x="2341" y="1776"/>
                  </a:lnTo>
                  <a:cubicBezTo>
                    <a:pt x="2341" y="2011"/>
                    <a:pt x="2484" y="2225"/>
                    <a:pt x="2704" y="2316"/>
                  </a:cubicBezTo>
                  <a:cubicBezTo>
                    <a:pt x="2776" y="2346"/>
                    <a:pt x="2852" y="2361"/>
                    <a:pt x="2928" y="2361"/>
                  </a:cubicBezTo>
                  <a:cubicBezTo>
                    <a:pt x="3080" y="2361"/>
                    <a:pt x="3229" y="2301"/>
                    <a:pt x="3341" y="2190"/>
                  </a:cubicBezTo>
                  <a:lnTo>
                    <a:pt x="3615" y="1916"/>
                  </a:lnTo>
                  <a:cubicBezTo>
                    <a:pt x="4086" y="1443"/>
                    <a:pt x="4813" y="1173"/>
                    <a:pt x="5559" y="1173"/>
                  </a:cubicBezTo>
                  <a:close/>
                  <a:moveTo>
                    <a:pt x="5553" y="0"/>
                  </a:moveTo>
                  <a:cubicBezTo>
                    <a:pt x="4823" y="0"/>
                    <a:pt x="4110" y="189"/>
                    <a:pt x="3509" y="536"/>
                  </a:cubicBezTo>
                  <a:cubicBezTo>
                    <a:pt x="3475" y="246"/>
                    <a:pt x="3227" y="19"/>
                    <a:pt x="2927" y="19"/>
                  </a:cubicBezTo>
                  <a:lnTo>
                    <a:pt x="586" y="19"/>
                  </a:lnTo>
                  <a:cubicBezTo>
                    <a:pt x="262" y="19"/>
                    <a:pt x="1" y="281"/>
                    <a:pt x="1" y="605"/>
                  </a:cubicBezTo>
                  <a:lnTo>
                    <a:pt x="1" y="9970"/>
                  </a:lnTo>
                  <a:cubicBezTo>
                    <a:pt x="1" y="10294"/>
                    <a:pt x="262" y="10556"/>
                    <a:pt x="586" y="10556"/>
                  </a:cubicBezTo>
                  <a:lnTo>
                    <a:pt x="2927" y="10556"/>
                  </a:lnTo>
                  <a:cubicBezTo>
                    <a:pt x="3250" y="10556"/>
                    <a:pt x="3512" y="10294"/>
                    <a:pt x="3512" y="9970"/>
                  </a:cubicBezTo>
                  <a:lnTo>
                    <a:pt x="3512" y="4702"/>
                  </a:lnTo>
                  <a:cubicBezTo>
                    <a:pt x="3512" y="4056"/>
                    <a:pt x="4038" y="3531"/>
                    <a:pt x="4683" y="3531"/>
                  </a:cubicBezTo>
                  <a:cubicBezTo>
                    <a:pt x="5329" y="3531"/>
                    <a:pt x="5854" y="4056"/>
                    <a:pt x="5854" y="4702"/>
                  </a:cubicBezTo>
                  <a:lnTo>
                    <a:pt x="5854" y="9970"/>
                  </a:lnTo>
                  <a:cubicBezTo>
                    <a:pt x="5854" y="10294"/>
                    <a:pt x="6116" y="10556"/>
                    <a:pt x="6440" y="10556"/>
                  </a:cubicBezTo>
                  <a:lnTo>
                    <a:pt x="8782" y="10556"/>
                  </a:lnTo>
                  <a:cubicBezTo>
                    <a:pt x="9104" y="10556"/>
                    <a:pt x="9368" y="10294"/>
                    <a:pt x="9368" y="9970"/>
                  </a:cubicBezTo>
                  <a:lnTo>
                    <a:pt x="9368" y="3669"/>
                  </a:lnTo>
                  <a:cubicBezTo>
                    <a:pt x="9368" y="1921"/>
                    <a:pt x="8131" y="364"/>
                    <a:pt x="6231" y="55"/>
                  </a:cubicBezTo>
                  <a:cubicBezTo>
                    <a:pt x="6005" y="18"/>
                    <a:pt x="5779" y="0"/>
                    <a:pt x="55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62"/>
            <p:cNvSpPr/>
            <p:nvPr/>
          </p:nvSpPr>
          <p:spPr>
            <a:xfrm>
              <a:off x="1323129" y="2571761"/>
              <a:ext cx="417024" cy="417024"/>
            </a:xfrm>
            <a:custGeom>
              <a:avLst/>
              <a:gdLst/>
              <a:ahLst/>
              <a:cxnLst/>
              <a:rect l="l" t="t" r="r" b="b"/>
              <a:pathLst>
                <a:path w="19982" h="19982" extrusionOk="0">
                  <a:moveTo>
                    <a:pt x="17015" y="1170"/>
                  </a:moveTo>
                  <a:cubicBezTo>
                    <a:pt x="17989" y="1170"/>
                    <a:pt x="18810" y="1993"/>
                    <a:pt x="18810" y="2966"/>
                  </a:cubicBezTo>
                  <a:lnTo>
                    <a:pt x="18810" y="17015"/>
                  </a:lnTo>
                  <a:cubicBezTo>
                    <a:pt x="18810" y="17990"/>
                    <a:pt x="17989" y="18811"/>
                    <a:pt x="17015" y="18811"/>
                  </a:cubicBezTo>
                  <a:lnTo>
                    <a:pt x="2965" y="18811"/>
                  </a:lnTo>
                  <a:cubicBezTo>
                    <a:pt x="1992" y="18811"/>
                    <a:pt x="1170" y="17990"/>
                    <a:pt x="1170" y="17015"/>
                  </a:cubicBezTo>
                  <a:lnTo>
                    <a:pt x="1170" y="2966"/>
                  </a:lnTo>
                  <a:cubicBezTo>
                    <a:pt x="1170" y="1993"/>
                    <a:pt x="1992" y="1170"/>
                    <a:pt x="2965" y="1170"/>
                  </a:cubicBezTo>
                  <a:close/>
                  <a:moveTo>
                    <a:pt x="2965" y="1"/>
                  </a:moveTo>
                  <a:cubicBezTo>
                    <a:pt x="1347" y="1"/>
                    <a:pt x="0" y="1349"/>
                    <a:pt x="0" y="2966"/>
                  </a:cubicBezTo>
                  <a:lnTo>
                    <a:pt x="0" y="17015"/>
                  </a:lnTo>
                  <a:cubicBezTo>
                    <a:pt x="0" y="18635"/>
                    <a:pt x="1348" y="19982"/>
                    <a:pt x="2965" y="19982"/>
                  </a:cubicBezTo>
                  <a:lnTo>
                    <a:pt x="17017" y="19982"/>
                  </a:lnTo>
                  <a:cubicBezTo>
                    <a:pt x="18635" y="19982"/>
                    <a:pt x="19981" y="18634"/>
                    <a:pt x="19981" y="17015"/>
                  </a:cubicBezTo>
                  <a:lnTo>
                    <a:pt x="19981" y="2966"/>
                  </a:lnTo>
                  <a:cubicBezTo>
                    <a:pt x="19981" y="1347"/>
                    <a:pt x="18633" y="1"/>
                    <a:pt x="1701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61" name="Google Shape;661;p62"/>
          <p:cNvSpPr txBox="1"/>
          <p:nvPr/>
        </p:nvSpPr>
        <p:spPr>
          <a:xfrm>
            <a:off x="950967" y="5666133"/>
            <a:ext cx="4947200" cy="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2133"/>
              </a:spcAft>
              <a:buClr>
                <a:srgbClr val="000000"/>
              </a:buClr>
            </a:pPr>
            <a:r>
              <a:rPr lang="en" sz="1600" kern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Please keep this slide for attribution</a:t>
            </a:r>
            <a:endParaRPr sz="1600" ker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" name="Google Shape;11067;p82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18596" y="0"/>
            <a:ext cx="968109" cy="3875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6320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nagement Consulting Toolkit by Slidesgo">
  <a:themeElements>
    <a:clrScheme name="Simple Light">
      <a:dk1>
        <a:srgbClr val="000000"/>
      </a:dk1>
      <a:lt1>
        <a:srgbClr val="FFFFFF"/>
      </a:lt1>
      <a:dk2>
        <a:srgbClr val="4A8CFF"/>
      </a:dk2>
      <a:lt2>
        <a:srgbClr val="EFEFEF"/>
      </a:lt2>
      <a:accent1>
        <a:srgbClr val="003BA3"/>
      </a:accent1>
      <a:accent2>
        <a:srgbClr val="000000"/>
      </a:accent2>
      <a:accent3>
        <a:srgbClr val="4A8CFF"/>
      </a:accent3>
      <a:accent4>
        <a:srgbClr val="EFEFEF"/>
      </a:accent4>
      <a:accent5>
        <a:srgbClr val="003BA3"/>
      </a:accent5>
      <a:accent6>
        <a:srgbClr val="000000"/>
      </a:accent6>
      <a:hlink>
        <a:srgbClr val="003BA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266</Words>
  <Application>Microsoft Office PowerPoint</Application>
  <PresentationFormat>Широкоэкранный</PresentationFormat>
  <Paragraphs>62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9" baseType="lpstr">
      <vt:lpstr>Arial</vt:lpstr>
      <vt:lpstr>Barlow</vt:lpstr>
      <vt:lpstr>Calibri</vt:lpstr>
      <vt:lpstr>Calibri Light</vt:lpstr>
      <vt:lpstr>Didact Gothic</vt:lpstr>
      <vt:lpstr>Fira Sans Extra Condensed Medium</vt:lpstr>
      <vt:lpstr>Inter</vt:lpstr>
      <vt:lpstr>Montserrat</vt:lpstr>
      <vt:lpstr>Montserrat SemiBold</vt:lpstr>
      <vt:lpstr>Quicksand Medium</vt:lpstr>
      <vt:lpstr>Тема Office</vt:lpstr>
      <vt:lpstr>Management Consulting Toolkit by Slidesgo</vt:lpstr>
      <vt:lpstr>Практическая работа № 11</vt:lpstr>
      <vt:lpstr>CarouselView </vt:lpstr>
      <vt:lpstr>CarouselView </vt:lpstr>
      <vt:lpstr>Добавление кода CarouselView</vt:lpstr>
      <vt:lpstr>Параметры настройки CarouselView:</vt:lpstr>
      <vt:lpstr>Выполните задание</vt:lpstr>
      <vt:lpstr>Thanks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11</dc:title>
  <dc:creator>Учетная запись Майкрософт</dc:creator>
  <cp:lastModifiedBy>Учетная запись Майкрософт</cp:lastModifiedBy>
  <cp:revision>6</cp:revision>
  <dcterms:created xsi:type="dcterms:W3CDTF">2025-03-05T02:24:15Z</dcterms:created>
  <dcterms:modified xsi:type="dcterms:W3CDTF">2025-03-05T03:18:48Z</dcterms:modified>
</cp:coreProperties>
</file>